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2" r:id="rId7"/>
    <p:sldId id="263" r:id="rId8"/>
    <p:sldId id="336" r:id="rId9"/>
    <p:sldId id="352" r:id="rId10"/>
    <p:sldId id="361" r:id="rId11"/>
    <p:sldId id="337" r:id="rId12"/>
    <p:sldId id="351" r:id="rId13"/>
    <p:sldId id="354" r:id="rId14"/>
    <p:sldId id="343" r:id="rId15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2" autoAdjust="0"/>
    <p:restoredTop sz="86515" autoAdjust="0"/>
  </p:normalViewPr>
  <p:slideViewPr>
    <p:cSldViewPr>
      <p:cViewPr varScale="1">
        <p:scale>
          <a:sx n="76" d="100"/>
          <a:sy n="76" d="100"/>
        </p:scale>
        <p:origin x="200" y="9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way in which the Python interpreter processes a Python program is broken down into several steps. The steps shown here are illustrative (and simplified) but the general idea is correct.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First the program is checked to make sure that it is valid Python, that is a check is made that the program follows all the rules of the language and that each of the commands and operations etc. is understood by the Python environment.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 then translates the plain text, English like commands, into a more concise intermediate format that is easier to execute on a computer.  Python can store this intermediate version in a file which is named after the original file but with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pyc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instead of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(the ‘c’ in the extension indicates it contains the compiled version of the code).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compiled intermediate version is then executed by the interpreter.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" TargetMode="External"/><Relationship Id="rId3" Type="http://schemas.openxmlformats.org/officeDocument/2006/relationships/hyperlink" Target="https://en.wikipedia.org/wiki/Python_Software_Foundation" TargetMode="External"/><Relationship Id="rId7" Type="http://schemas.openxmlformats.org/officeDocument/2006/relationships/hyperlink" Target="https://wiki.python.org/moin/BeginnersGuide/Programme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otw.com/3" TargetMode="External"/><Relationship Id="rId5" Type="http://schemas.openxmlformats.org/officeDocument/2006/relationships/hyperlink" Target="https://docs.python.org/3/library/index.html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2481" y="1901681"/>
            <a:ext cx="9136500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800" dirty="0"/>
              <a:t>Introduction to Python 3 Programming:</a:t>
            </a:r>
            <a:br>
              <a:rPr lang="en-GB" sz="4800" dirty="0"/>
            </a:br>
            <a:br>
              <a:rPr lang="en-GB" sz="4800" dirty="0"/>
            </a:br>
            <a:r>
              <a:rPr lang="en-GB" sz="4000" dirty="0"/>
              <a:t>Welcome &amp; Introductions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4038600"/>
            <a:ext cx="6400800" cy="144144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Course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C36F3-E1A7-054C-B2F6-A15AFA82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200" y="4759324"/>
            <a:ext cx="2729880" cy="9190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C3D3-F2F1-D644-8BB0-E9F25808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E1D-9568-0344-89E6-172F36D4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Typically use a tool to handle Python environments</a:t>
            </a:r>
          </a:p>
          <a:p>
            <a:r>
              <a:rPr lang="en-GB" sz="2400" dirty="0"/>
              <a:t>Required as may have different projects</a:t>
            </a:r>
          </a:p>
          <a:p>
            <a:pPr lvl="1"/>
            <a:r>
              <a:rPr lang="en-GB" sz="2000" dirty="0"/>
              <a:t>that use different versions of Python 3.7, 3.8, 3.9, 3.10  etc.</a:t>
            </a:r>
          </a:p>
          <a:p>
            <a:pPr lvl="1"/>
            <a:r>
              <a:rPr lang="en-GB" sz="2000" dirty="0"/>
              <a:t>that use different libraries NumPy, SciPy, Pandas, Matplotlib</a:t>
            </a:r>
          </a:p>
          <a:p>
            <a:pPr lvl="1"/>
            <a:r>
              <a:rPr lang="en-GB" sz="2000" dirty="0"/>
              <a:t>and different versions of those libraries</a:t>
            </a:r>
          </a:p>
          <a:p>
            <a:r>
              <a:rPr lang="en-GB" sz="2400" dirty="0"/>
              <a:t>Problem for Python</a:t>
            </a:r>
          </a:p>
          <a:p>
            <a:pPr lvl="1"/>
            <a:r>
              <a:rPr lang="en-GB" sz="2000" dirty="0"/>
              <a:t>installs libraries for a Python runtime</a:t>
            </a:r>
          </a:p>
          <a:p>
            <a:pPr lvl="1"/>
            <a:r>
              <a:rPr lang="en-GB" sz="2000" dirty="0"/>
              <a:t>by default </a:t>
            </a:r>
            <a:r>
              <a:rPr lang="en-GB" sz="2000" i="1" dirty="0"/>
              <a:t>globally</a:t>
            </a:r>
            <a:r>
              <a:rPr lang="en-GB" sz="2000" dirty="0"/>
              <a:t> on a machine</a:t>
            </a:r>
          </a:p>
          <a:p>
            <a:r>
              <a:rPr lang="en-GB" sz="2400" dirty="0"/>
              <a:t>Two commonly used environment tools</a:t>
            </a:r>
          </a:p>
          <a:p>
            <a:pPr lvl="1"/>
            <a:r>
              <a:rPr lang="en-GB" sz="2000" dirty="0"/>
              <a:t>pip virtual environments / </a:t>
            </a:r>
            <a:r>
              <a:rPr lang="en-GB" sz="2000" dirty="0" err="1"/>
              <a:t>conda</a:t>
            </a:r>
            <a:r>
              <a:rPr lang="en-GB" sz="2000" dirty="0"/>
              <a:t>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3ADE-D6E7-B24D-8868-259E4CDF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D3C9-9E8A-C642-A923-6F3F9DEF20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9E11-1912-E949-BC13-0AD882800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62087-C3C6-C8F7-026E-90C9008D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34-E61A-DC4A-B596-5B630B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F8A-146A-714F-BE47-ED291A9D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4" y="1619278"/>
            <a:ext cx="8913681" cy="5050082"/>
          </a:xfrm>
        </p:spPr>
        <p:txBody>
          <a:bodyPr/>
          <a:lstStyle/>
          <a:p>
            <a:r>
              <a:rPr lang="en-GB" sz="2000" dirty="0"/>
              <a:t>Python Software Foundation </a:t>
            </a:r>
          </a:p>
          <a:p>
            <a:pPr lvl="2"/>
            <a:r>
              <a:rPr lang="en-GB" sz="1600" dirty="0">
                <a:hlinkClick r:id="rId3"/>
              </a:rPr>
              <a:t>https://en.wikipedia.org/wiki/Python_Software_Foundation</a:t>
            </a:r>
            <a:r>
              <a:rPr lang="en-GB" sz="1600" dirty="0"/>
              <a:t> </a:t>
            </a:r>
          </a:p>
          <a:p>
            <a:r>
              <a:rPr lang="en-GB" sz="2000" dirty="0"/>
              <a:t>The main Python 3 documentation site </a:t>
            </a:r>
          </a:p>
          <a:p>
            <a:pPr lvl="2"/>
            <a:r>
              <a:rPr lang="en-GB" sz="1600" dirty="0">
                <a:hlinkClick r:id="rId4"/>
              </a:rPr>
              <a:t>https://docs.python.org/3/</a:t>
            </a:r>
            <a:r>
              <a:rPr lang="en-GB" sz="1600" dirty="0"/>
              <a:t> </a:t>
            </a:r>
          </a:p>
          <a:p>
            <a:r>
              <a:rPr lang="en-GB" sz="2000" dirty="0"/>
              <a:t>List of all the </a:t>
            </a:r>
            <a:r>
              <a:rPr lang="en-GB" sz="2000" dirty="0" err="1"/>
              <a:t>builtin</a:t>
            </a:r>
            <a:r>
              <a:rPr lang="en-GB" sz="2000" dirty="0"/>
              <a:t> features </a:t>
            </a:r>
          </a:p>
          <a:p>
            <a:pPr lvl="2"/>
            <a:r>
              <a:rPr lang="en-GB" sz="1600" dirty="0">
                <a:hlinkClick r:id="rId5"/>
              </a:rPr>
              <a:t>https://docs.python.org/3/library/index.html</a:t>
            </a:r>
            <a:r>
              <a:rPr lang="en-GB" sz="1600" dirty="0"/>
              <a:t> </a:t>
            </a:r>
          </a:p>
          <a:p>
            <a:r>
              <a:rPr lang="en-GB" sz="2000" dirty="0"/>
              <a:t>Python 3 Module of the week site </a:t>
            </a:r>
          </a:p>
          <a:p>
            <a:pPr lvl="2"/>
            <a:r>
              <a:rPr lang="en-GB" sz="1600" dirty="0">
                <a:hlinkClick r:id="rId6"/>
              </a:rPr>
              <a:t>https://pymotw.com/3</a:t>
            </a:r>
            <a:r>
              <a:rPr lang="en-GB" sz="1600" dirty="0"/>
              <a:t> </a:t>
            </a:r>
          </a:p>
          <a:p>
            <a:r>
              <a:rPr lang="en-GB" sz="2000" dirty="0"/>
              <a:t>Python Resources</a:t>
            </a:r>
          </a:p>
          <a:p>
            <a:pPr lvl="2"/>
            <a:r>
              <a:rPr lang="en-GB" sz="1600" dirty="0">
                <a:hlinkClick r:id="rId7"/>
              </a:rPr>
              <a:t>https://wiki.python.org/moin/BeginnersGuide/Programmers</a:t>
            </a:r>
            <a:endParaRPr lang="en-GB" sz="1600" dirty="0"/>
          </a:p>
          <a:p>
            <a:r>
              <a:rPr lang="en-GB" sz="2000" dirty="0"/>
              <a:t>W3 School Intro to Python</a:t>
            </a:r>
          </a:p>
          <a:p>
            <a:pPr lvl="2"/>
            <a:r>
              <a:rPr lang="en-GB" sz="1600" dirty="0">
                <a:hlinkClick r:id="rId8"/>
              </a:rPr>
              <a:t>https://www.w3schools.com/python/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27C3-B1CB-2E4B-B80B-682951972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C00B-63FE-F24B-9C2A-DCE63431E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E62BA-8AD5-374F-801B-BF6D24265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AB2E-446F-F648-B487-EF3BA9EA0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152" y="494536"/>
            <a:ext cx="2697088" cy="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29/09/2022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Kevin Cunningham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Name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Professional Position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31994"/>
            <a:ext cx="8496300" cy="5026805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the Python language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this course we are looking at: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make-up of the Python environment </a:t>
            </a:r>
          </a:p>
          <a:p>
            <a:pPr lvl="2"/>
            <a:r>
              <a:rPr lang="en-US" altLang="en-US" dirty="0"/>
              <a:t>Python Syntax, Types &amp; Flow of control</a:t>
            </a:r>
          </a:p>
          <a:p>
            <a:pPr lvl="2"/>
            <a:r>
              <a:rPr lang="en-US" altLang="en-US" dirty="0"/>
              <a:t>Python Functions</a:t>
            </a:r>
          </a:p>
          <a:p>
            <a:pPr lvl="2"/>
            <a:r>
              <a:rPr lang="en-US" altLang="en-US" dirty="0"/>
              <a:t>Error Handling</a:t>
            </a:r>
          </a:p>
          <a:p>
            <a:pPr lvl="2"/>
            <a:r>
              <a:rPr lang="en-US" altLang="en-US" dirty="0"/>
              <a:t>Automation with Python</a:t>
            </a:r>
            <a:endParaRPr lang="en-US" altLang="en-US" sz="1800" dirty="0"/>
          </a:p>
          <a:p>
            <a:pPr lvl="2"/>
            <a:r>
              <a:rPr lang="en-US" altLang="en-US" sz="1800" dirty="0"/>
              <a:t>Building API with Django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AADE9-33EF-CA41-ABA0-41A634AB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19" y="5324455"/>
            <a:ext cx="780200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FFEF7-F6DA-5A34-C8AD-00263C74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910-F698-FA44-BECD-A681D674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F741-60A2-B346-B0C3-E59100E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Originates in 1980s created by Guido van Rossum </a:t>
            </a:r>
          </a:p>
          <a:p>
            <a:pPr lvl="1"/>
            <a:r>
              <a:rPr lang="en-US" sz="2000" dirty="0"/>
              <a:t>Several versions current is Python 3.x</a:t>
            </a:r>
          </a:p>
          <a:p>
            <a:r>
              <a:rPr lang="en-US" sz="2400" dirty="0"/>
              <a:t>A Hybrid Dynamically Typed language</a:t>
            </a:r>
          </a:p>
          <a:p>
            <a:pPr lvl="1"/>
            <a:r>
              <a:rPr lang="en-US" sz="2000" dirty="0"/>
              <a:t>Allows for Procedural Programming</a:t>
            </a:r>
          </a:p>
          <a:p>
            <a:pPr lvl="1"/>
            <a:r>
              <a:rPr lang="en-US" sz="2000" dirty="0"/>
              <a:t>Supports Object Oriented Programming</a:t>
            </a:r>
          </a:p>
          <a:p>
            <a:pPr lvl="1"/>
            <a:r>
              <a:rPr lang="en-US" sz="2000" dirty="0"/>
              <a:t>Facilities Functional Programming</a:t>
            </a:r>
          </a:p>
          <a:p>
            <a:pPr lvl="1"/>
            <a:r>
              <a:rPr lang="en-US" sz="2000" dirty="0"/>
              <a:t>Has dynamic typing, Easily extendible</a:t>
            </a:r>
          </a:p>
          <a:p>
            <a:pPr lvl="1"/>
            <a:r>
              <a:rPr lang="en-US" sz="2000" dirty="0"/>
              <a:t>Has an extensive set of built in and third-party libraries</a:t>
            </a:r>
          </a:p>
          <a:p>
            <a:pPr lvl="2"/>
            <a:r>
              <a:rPr lang="en-US" sz="1800" dirty="0"/>
              <a:t>Graphics, UIs and Graphing</a:t>
            </a:r>
          </a:p>
          <a:p>
            <a:pPr lvl="2"/>
            <a:r>
              <a:rPr lang="en-US" sz="1800" dirty="0"/>
              <a:t>CSV, Excel and databases</a:t>
            </a:r>
          </a:p>
          <a:p>
            <a:pPr lvl="2"/>
            <a:r>
              <a:rPr lang="en-US" sz="1800" dirty="0"/>
              <a:t>Machine Learning and Data Science etc.</a:t>
            </a:r>
          </a:p>
          <a:p>
            <a:pPr lvl="2"/>
            <a:r>
              <a:rPr lang="en-US" sz="1800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CE58-1B76-2045-844C-353A8C863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22D3-90F1-9342-8B73-04E5951EE1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05602-1DF5-4D4A-A17D-D5B21D180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8B824-951C-8646-A4F5-91215827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281" y="267251"/>
            <a:ext cx="776536" cy="89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8FF11-2572-2878-9A54-CBA62BC3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31" y="2275055"/>
            <a:ext cx="1538593" cy="23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05D-FAE2-354E-A72D-70484FC4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Python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368E-A50C-D741-84D0-3A94ED002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Data Analysis &amp; Web Development most common</a:t>
            </a:r>
          </a:p>
          <a:p>
            <a:pPr lvl="1"/>
            <a:r>
              <a:rPr lang="en-GB" sz="2000" dirty="0"/>
              <a:t>Machine Learning catching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818A-69A7-CD40-999A-9C04CFE46B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1A0C-92AB-8D45-8352-694E71BA88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BFEC5-8D15-D943-9F1C-3C0229949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" name="Picture 7" descr="python-logo.png">
            <a:extLst>
              <a:ext uri="{FF2B5EF4-FFF2-40B4-BE49-F238E27FC236}">
                <a16:creationId xmlns:a16="http://schemas.microsoft.com/office/drawing/2014/main" id="{F30EA7FA-44D4-0BC7-30F1-5D884CFA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17ABC1-D7F1-6BA2-8B49-B09FB77E38AF}"/>
              </a:ext>
            </a:extLst>
          </p:cNvPr>
          <p:cNvSpPr/>
          <p:nvPr/>
        </p:nvSpPr>
        <p:spPr>
          <a:xfrm>
            <a:off x="2167338" y="6210854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2AC06-AE98-85AE-B723-EF4103FE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4" y="2615694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843E-373E-774E-AD92-52A1546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C64-711B-D94B-BBEF-00FF3C6C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Not a precompiled language</a:t>
            </a:r>
          </a:p>
          <a:p>
            <a:pPr lvl="1"/>
            <a:r>
              <a:rPr lang="en-US" sz="2000" dirty="0"/>
              <a:t>But not exactly an interpreted language either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Simplified process illustrative of behaviour</a:t>
            </a:r>
          </a:p>
          <a:p>
            <a:pPr lvl="1"/>
            <a:r>
              <a:rPr lang="en-US" sz="2000" dirty="0"/>
              <a:t>Note don’t use ‘-’ in filenames – may cause problems later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A6476-ECE9-CC49-B583-6F736BF86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DDFE-5705-4F41-AD71-1CD534E13D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47F0-5549-3E4B-B8D3-79366477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3A2E1-2059-024A-B231-1C47FA4B5FE4}"/>
              </a:ext>
            </a:extLst>
          </p:cNvPr>
          <p:cNvSpPr/>
          <p:nvPr/>
        </p:nvSpPr>
        <p:spPr>
          <a:xfrm>
            <a:off x="632094" y="3603193"/>
            <a:ext cx="1534511" cy="783435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hello.py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2C097-0F4A-4542-892B-70358BBFD37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166605" y="3994911"/>
            <a:ext cx="770171" cy="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43580-8F59-5F4C-B9F6-5A767613EACD}"/>
              </a:ext>
            </a:extLst>
          </p:cNvPr>
          <p:cNvSpPr/>
          <p:nvPr/>
        </p:nvSpPr>
        <p:spPr>
          <a:xfrm>
            <a:off x="2936776" y="3094811"/>
            <a:ext cx="1929284" cy="1800200"/>
          </a:xfrm>
          <a:prstGeom prst="roundRect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D8AD-77FA-AE45-97A9-7043422E7F98}"/>
              </a:ext>
            </a:extLst>
          </p:cNvPr>
          <p:cNvSpPr txBox="1"/>
          <p:nvPr/>
        </p:nvSpPr>
        <p:spPr>
          <a:xfrm>
            <a:off x="6357582" y="2831877"/>
            <a:ext cx="256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the Program is valid  and well formed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F53DF-C0FB-7F4F-B17B-5150A4551B66}"/>
              </a:ext>
            </a:extLst>
          </p:cNvPr>
          <p:cNvSpPr txBox="1"/>
          <p:nvPr/>
        </p:nvSpPr>
        <p:spPr>
          <a:xfrm>
            <a:off x="6370463" y="3710220"/>
            <a:ext cx="332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(Dynamically) Compile </a:t>
            </a:r>
          </a:p>
          <a:p>
            <a:r>
              <a:rPr lang="en-US" dirty="0">
                <a:solidFill>
                  <a:schemeClr val="tx1"/>
                </a:solidFill>
              </a:rPr>
              <a:t>Into the Intermediate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C5FE6-BEEE-B445-BC4B-DF112ACD5864}"/>
              </a:ext>
            </a:extLst>
          </p:cNvPr>
          <p:cNvSpPr txBox="1"/>
          <p:nvPr/>
        </p:nvSpPr>
        <p:spPr>
          <a:xfrm>
            <a:off x="6370464" y="4587239"/>
            <a:ext cx="247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 the intermediate</a:t>
            </a:r>
          </a:p>
          <a:p>
            <a:r>
              <a:rPr lang="en-US" dirty="0">
                <a:solidFill>
                  <a:schemeClr val="tx1"/>
                </a:solidFill>
              </a:rPr>
              <a:t>version of the program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01167-1CA7-D944-91C5-4FFD0882B76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66060" y="3079341"/>
            <a:ext cx="1371252" cy="91557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85DE2-0AB4-4A47-9DBA-529FCF9E3593}"/>
              </a:ext>
            </a:extLst>
          </p:cNvPr>
          <p:cNvCxnSpPr>
            <a:cxnSpLocks/>
          </p:cNvCxnSpPr>
          <p:nvPr/>
        </p:nvCxnSpPr>
        <p:spPr>
          <a:xfrm flipV="1">
            <a:off x="4902965" y="3988135"/>
            <a:ext cx="1363989" cy="6776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FEB57-C07E-0D42-84F0-8DED108BA6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66060" y="3994911"/>
            <a:ext cx="1343232" cy="785748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89CB7B-97FA-7B4F-8442-121AAE05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A12-B96F-B24B-81C8-25D87FC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DF84-EE88-5945-95E8-F903AEC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600200"/>
            <a:ext cx="9064493" cy="4529138"/>
          </a:xfrm>
        </p:spPr>
        <p:txBody>
          <a:bodyPr/>
          <a:lstStyle/>
          <a:p>
            <a:r>
              <a:rPr lang="en-US" sz="2400" dirty="0"/>
              <a:t>Several Python IDEs available </a:t>
            </a:r>
          </a:p>
          <a:p>
            <a:pPr lvl="1"/>
            <a:r>
              <a:rPr lang="en-US" sz="1800" dirty="0"/>
              <a:t>PyCharm</a:t>
            </a:r>
          </a:p>
          <a:p>
            <a:pPr lvl="2"/>
            <a:r>
              <a:rPr lang="en-US" sz="1400" dirty="0"/>
              <a:t>both free version</a:t>
            </a:r>
          </a:p>
          <a:p>
            <a:pPr lvl="2"/>
            <a:r>
              <a:rPr lang="en-US" sz="1400" dirty="0"/>
              <a:t>and commercial</a:t>
            </a:r>
          </a:p>
          <a:p>
            <a:pPr lvl="1"/>
            <a:r>
              <a:rPr lang="en-US" sz="1800" dirty="0"/>
              <a:t>Visual Studio Code</a:t>
            </a:r>
          </a:p>
          <a:p>
            <a:pPr lvl="2"/>
            <a:r>
              <a:rPr lang="en-US" sz="1400" dirty="0"/>
              <a:t>Free IDE from Microsoft</a:t>
            </a:r>
          </a:p>
          <a:p>
            <a:pPr lvl="1"/>
            <a:r>
              <a:rPr lang="en-US" sz="1800" dirty="0"/>
              <a:t>Spyder</a:t>
            </a:r>
          </a:p>
          <a:p>
            <a:pPr lvl="2"/>
            <a:r>
              <a:rPr lang="en-US" sz="1400" dirty="0"/>
              <a:t>scientific dev apps</a:t>
            </a:r>
          </a:p>
          <a:p>
            <a:pPr lvl="1"/>
            <a:r>
              <a:rPr lang="en-US" sz="1800" dirty="0"/>
              <a:t>Eclipse + </a:t>
            </a:r>
            <a:r>
              <a:rPr lang="en-US" sz="1800" dirty="0" err="1"/>
              <a:t>PyDev</a:t>
            </a:r>
            <a:r>
              <a:rPr lang="en-US" sz="1800" dirty="0"/>
              <a:t> plugin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Jupyter Notebooks</a:t>
            </a:r>
          </a:p>
          <a:p>
            <a:pPr lvl="2"/>
            <a:r>
              <a:rPr lang="en-US" sz="1400" dirty="0"/>
              <a:t>target data analysis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EDF9-86A2-554C-B3C0-D0B5B08CF1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76BD-0481-5C40-890E-7A86CE7FC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29EE-4FA7-5840-8B5B-B90883A1C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99525F-F182-5246-B6E2-B069CE49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6" y="2060848"/>
            <a:ext cx="4762550" cy="43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E9CFC-BF3A-8645-A0BD-32A847A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49" y="2100409"/>
            <a:ext cx="720080" cy="72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90EB6-807D-E040-BD52-D322AF2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49" y="3126596"/>
            <a:ext cx="604808" cy="6048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7B8644-96D7-1F40-9E0B-2D0110E4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73" y="3767109"/>
            <a:ext cx="720080" cy="72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6018-60FF-5D4E-B24F-F8796EB1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8" y="4909551"/>
            <a:ext cx="469167" cy="439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8237B9-2958-CF4D-9CA8-48E2C87F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133" y="4909551"/>
            <a:ext cx="1060574" cy="398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34D62-E53B-B34E-AEAF-0BD9A4AE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204" y="5572843"/>
            <a:ext cx="480441" cy="55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5207A-D219-92A1-C83C-C6AD688CE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88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2688C2-523B-4183-8C41-2A9B847650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10F75-F86C-4312-9485-CE92A64D8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681</Words>
  <Application>Microsoft Macintosh PowerPoint</Application>
  <PresentationFormat>A4 Paper (210x297 mm)</PresentationFormat>
  <Paragraphs>143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Introduction to Python 3 Programming:  Welcome &amp; Introductions</vt:lpstr>
      <vt:lpstr>Introductions</vt:lpstr>
      <vt:lpstr>Course Content </vt:lpstr>
      <vt:lpstr>Questions?</vt:lpstr>
      <vt:lpstr>Python Programming Language</vt:lpstr>
      <vt:lpstr>Where is Python Used?</vt:lpstr>
      <vt:lpstr>Common Python Libraries</vt:lpstr>
      <vt:lpstr>Python Execution Model</vt:lpstr>
      <vt:lpstr>Python IDEs</vt:lpstr>
      <vt:lpstr>Python Environments</vt:lpstr>
      <vt:lpstr>Useful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104</cp:revision>
  <cp:lastPrinted>2023-02-08T09:38:14Z</cp:lastPrinted>
  <dcterms:modified xsi:type="dcterms:W3CDTF">2025-02-24T08:05:15Z</dcterms:modified>
</cp:coreProperties>
</file>